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Nuni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4015ffd2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4015ffd2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54015ffd28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54015ffd28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4015ffd2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54015ffd28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54015ffd2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254015ffd28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54015ffd28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54015ffd2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4015ffd28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4015ffd28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4015ffd28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4015ffd28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4015ffd28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54015ffd28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54015ffd28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54015ffd28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4015ffd28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4015ffd2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54015ffd28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254015ffd28_0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4015ffd28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4015ffd2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4015ffd28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254015ffd28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4015ffd28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4015ffd2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4015ffd28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54015ffd28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4015ffd28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54015ffd28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4015ffd28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54015ffd28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4015ffd28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54015ffd28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4015ffd28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54015ffd28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4015ffd28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4015ffd2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4015ffd28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4015ffd28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54015ffd28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4015ffd2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4015ffd28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4015ffd2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54015ffd28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54015ffd28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0" name="Google Shape;80;p1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1" name="Google Shape;81;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93" name="Google Shape;93;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9" name="Google Shape;9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0" name="Google Shape;100;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7" name="Google Shape;107;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8" name="Google Shape;108;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21" name="Google Shape;12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39" name="Google Shape;139;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5" name="Google Shape;145;p2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6" name="Google Shape;146;p2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47" name="Google Shape;147;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53" name="Google Shape;153;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66" name="Google Shape;166;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52" name="Google Shape;52;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iWNvp9dQdcA"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ctrTitle"/>
          </p:nvPr>
        </p:nvSpPr>
        <p:spPr>
          <a:xfrm>
            <a:off x="1891353" y="149758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d" sz="5100" b="1"/>
              <a:t>GARD</a:t>
            </a:r>
            <a:r>
              <a:rPr lang="id"/>
              <a:t> </a:t>
            </a:r>
            <a:endParaRPr/>
          </a:p>
        </p:txBody>
      </p:sp>
      <p:sp>
        <p:nvSpPr>
          <p:cNvPr id="179" name="Google Shape;179;p26"/>
          <p:cNvSpPr txBox="1">
            <a:spLocks noGrp="1"/>
          </p:cNvSpPr>
          <p:nvPr>
            <p:ph type="subTitle" idx="1"/>
          </p:nvPr>
        </p:nvSpPr>
        <p:spPr>
          <a:xfrm>
            <a:off x="1891350" y="279290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sz="2200"/>
              <a:t>GAS ALERT AND RESPONSE DEVICE</a:t>
            </a:r>
            <a:endParaRPr sz="2200"/>
          </a:p>
        </p:txBody>
      </p:sp>
      <p:pic>
        <p:nvPicPr>
          <p:cNvPr id="180" name="Google Shape;180;p26"/>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181" name="Google Shape;181;p26"/>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id"/>
              <a:t>Project Timeline</a:t>
            </a:r>
            <a:endParaRPr/>
          </a:p>
        </p:txBody>
      </p:sp>
      <p:sp>
        <p:nvSpPr>
          <p:cNvPr id="269" name="Google Shape;269;p36"/>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70" name="Google Shape;270;p36"/>
          <p:cNvPicPr preferRelativeResize="0"/>
          <p:nvPr/>
        </p:nvPicPr>
        <p:blipFill rotWithShape="1">
          <a:blip r:embed="rId3">
            <a:alphaModFix/>
          </a:blip>
          <a:srcRect/>
          <a:stretch/>
        </p:blipFill>
        <p:spPr>
          <a:xfrm>
            <a:off x="819150" y="1800200"/>
            <a:ext cx="7505701" cy="1757906"/>
          </a:xfrm>
          <a:prstGeom prst="rect">
            <a:avLst/>
          </a:prstGeom>
          <a:noFill/>
          <a:ln>
            <a:noFill/>
          </a:ln>
        </p:spPr>
      </p:pic>
      <p:pic>
        <p:nvPicPr>
          <p:cNvPr id="271" name="Google Shape;271;p36"/>
          <p:cNvPicPr preferRelativeResize="0"/>
          <p:nvPr/>
        </p:nvPicPr>
        <p:blipFill rotWithShape="1">
          <a:blip r:embed="rId4">
            <a:alphaModFix/>
          </a:blip>
          <a:srcRect t="19735" b="27831"/>
          <a:stretch/>
        </p:blipFill>
        <p:spPr>
          <a:xfrm>
            <a:off x="5481800" y="4275925"/>
            <a:ext cx="1925775" cy="565475"/>
          </a:xfrm>
          <a:prstGeom prst="rect">
            <a:avLst/>
          </a:prstGeom>
          <a:noFill/>
          <a:ln>
            <a:noFill/>
          </a:ln>
        </p:spPr>
      </p:pic>
      <p:pic>
        <p:nvPicPr>
          <p:cNvPr id="272" name="Google Shape;272;p36"/>
          <p:cNvPicPr preferRelativeResize="0"/>
          <p:nvPr/>
        </p:nvPicPr>
        <p:blipFill>
          <a:blip r:embed="rId5">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527600" y="4418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id"/>
              <a:t>Gambar Rangkaian</a:t>
            </a:r>
            <a:endParaRPr/>
          </a:p>
          <a:p>
            <a:pPr marL="0" lvl="0" indent="0" algn="l" rtl="0">
              <a:lnSpc>
                <a:spcPct val="100000"/>
              </a:lnSpc>
              <a:spcBef>
                <a:spcPts val="0"/>
              </a:spcBef>
              <a:spcAft>
                <a:spcPts val="0"/>
              </a:spcAft>
              <a:buSzPct val="100000"/>
              <a:buNone/>
            </a:pPr>
            <a:endParaRPr/>
          </a:p>
        </p:txBody>
      </p:sp>
      <p:pic>
        <p:nvPicPr>
          <p:cNvPr id="278" name="Google Shape;278;p37"/>
          <p:cNvPicPr preferRelativeResize="0"/>
          <p:nvPr/>
        </p:nvPicPr>
        <p:blipFill rotWithShape="1">
          <a:blip r:embed="rId3">
            <a:alphaModFix/>
          </a:blip>
          <a:srcRect/>
          <a:stretch/>
        </p:blipFill>
        <p:spPr>
          <a:xfrm>
            <a:off x="1835700" y="986151"/>
            <a:ext cx="4317700" cy="3677300"/>
          </a:xfrm>
          <a:prstGeom prst="rect">
            <a:avLst/>
          </a:prstGeom>
          <a:noFill/>
          <a:ln>
            <a:noFill/>
          </a:ln>
        </p:spPr>
      </p:pic>
      <p:pic>
        <p:nvPicPr>
          <p:cNvPr id="279" name="Google Shape;279;p37"/>
          <p:cNvPicPr preferRelativeResize="0"/>
          <p:nvPr/>
        </p:nvPicPr>
        <p:blipFill rotWithShape="1">
          <a:blip r:embed="rId4">
            <a:alphaModFix/>
          </a:blip>
          <a:srcRect t="19735" b="27831"/>
          <a:stretch/>
        </p:blipFill>
        <p:spPr>
          <a:xfrm>
            <a:off x="5481800" y="4275925"/>
            <a:ext cx="1925775" cy="565475"/>
          </a:xfrm>
          <a:prstGeom prst="rect">
            <a:avLst/>
          </a:prstGeom>
          <a:noFill/>
          <a:ln>
            <a:noFill/>
          </a:ln>
        </p:spPr>
      </p:pic>
      <p:pic>
        <p:nvPicPr>
          <p:cNvPr id="280" name="Google Shape;280;p37"/>
          <p:cNvPicPr preferRelativeResize="0"/>
          <p:nvPr/>
        </p:nvPicPr>
        <p:blipFill>
          <a:blip r:embed="rId5">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542550" y="4269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id"/>
              <a:t>DESIGN IMPLEMENTASI</a:t>
            </a:r>
            <a:endParaRPr/>
          </a:p>
          <a:p>
            <a:pPr marL="0" lvl="0" indent="0" algn="l" rtl="0">
              <a:lnSpc>
                <a:spcPct val="100000"/>
              </a:lnSpc>
              <a:spcBef>
                <a:spcPts val="0"/>
              </a:spcBef>
              <a:spcAft>
                <a:spcPts val="0"/>
              </a:spcAft>
              <a:buSzPct val="100000"/>
              <a:buNone/>
            </a:pPr>
            <a:endParaRPr/>
          </a:p>
          <a:p>
            <a:pPr marL="0" lvl="0" indent="0" algn="l" rtl="0">
              <a:lnSpc>
                <a:spcPct val="100000"/>
              </a:lnSpc>
              <a:spcBef>
                <a:spcPts val="0"/>
              </a:spcBef>
              <a:spcAft>
                <a:spcPts val="0"/>
              </a:spcAft>
              <a:buSzPct val="100000"/>
              <a:buNone/>
            </a:pPr>
            <a:endParaRPr/>
          </a:p>
        </p:txBody>
      </p:sp>
      <p:pic>
        <p:nvPicPr>
          <p:cNvPr id="286" name="Google Shape;286;p38"/>
          <p:cNvPicPr preferRelativeResize="0"/>
          <p:nvPr/>
        </p:nvPicPr>
        <p:blipFill rotWithShape="1">
          <a:blip r:embed="rId3">
            <a:alphaModFix/>
          </a:blip>
          <a:srcRect/>
          <a:stretch/>
        </p:blipFill>
        <p:spPr>
          <a:xfrm>
            <a:off x="2437475" y="979450"/>
            <a:ext cx="4064300" cy="4064300"/>
          </a:xfrm>
          <a:prstGeom prst="rect">
            <a:avLst/>
          </a:prstGeom>
          <a:noFill/>
          <a:ln>
            <a:noFill/>
          </a:ln>
        </p:spPr>
      </p:pic>
      <p:cxnSp>
        <p:nvCxnSpPr>
          <p:cNvPr id="287" name="Google Shape;287;p38"/>
          <p:cNvCxnSpPr/>
          <p:nvPr/>
        </p:nvCxnSpPr>
        <p:spPr>
          <a:xfrm rot="10800000">
            <a:off x="4151925" y="1766225"/>
            <a:ext cx="612000" cy="852000"/>
          </a:xfrm>
          <a:prstGeom prst="straightConnector1">
            <a:avLst/>
          </a:prstGeom>
          <a:noFill/>
          <a:ln w="9525" cap="flat" cmpd="sng">
            <a:solidFill>
              <a:schemeClr val="dk2"/>
            </a:solidFill>
            <a:prstDash val="solid"/>
            <a:round/>
            <a:headEnd type="none" w="med" len="med"/>
            <a:tailEnd type="triangle" w="med" len="med"/>
          </a:ln>
        </p:spPr>
      </p:cxnSp>
      <p:pic>
        <p:nvPicPr>
          <p:cNvPr id="288" name="Google Shape;288;p38"/>
          <p:cNvPicPr preferRelativeResize="0"/>
          <p:nvPr/>
        </p:nvPicPr>
        <p:blipFill rotWithShape="1">
          <a:blip r:embed="rId4">
            <a:alphaModFix/>
          </a:blip>
          <a:srcRect t="19735" b="27831"/>
          <a:stretch/>
        </p:blipFill>
        <p:spPr>
          <a:xfrm>
            <a:off x="5481800" y="4275925"/>
            <a:ext cx="1925775" cy="565475"/>
          </a:xfrm>
          <a:prstGeom prst="rect">
            <a:avLst/>
          </a:prstGeom>
          <a:noFill/>
          <a:ln>
            <a:noFill/>
          </a:ln>
        </p:spPr>
      </p:pic>
      <p:pic>
        <p:nvPicPr>
          <p:cNvPr id="289" name="Google Shape;289;p38"/>
          <p:cNvPicPr preferRelativeResize="0"/>
          <p:nvPr/>
        </p:nvPicPr>
        <p:blipFill>
          <a:blip r:embed="rId5">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176200" y="248050"/>
            <a:ext cx="60750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TAMPILAN DASHBOARD BLINK</a:t>
            </a:r>
            <a:endParaRPr/>
          </a:p>
        </p:txBody>
      </p:sp>
      <p:pic>
        <p:nvPicPr>
          <p:cNvPr id="295" name="Google Shape;295;p39"/>
          <p:cNvPicPr preferRelativeResize="0"/>
          <p:nvPr/>
        </p:nvPicPr>
        <p:blipFill>
          <a:blip r:embed="rId3">
            <a:alphaModFix/>
          </a:blip>
          <a:stretch>
            <a:fillRect/>
          </a:stretch>
        </p:blipFill>
        <p:spPr>
          <a:xfrm>
            <a:off x="4470950" y="1121100"/>
            <a:ext cx="1653225" cy="3673824"/>
          </a:xfrm>
          <a:prstGeom prst="rect">
            <a:avLst/>
          </a:prstGeom>
          <a:noFill/>
          <a:ln>
            <a:noFill/>
          </a:ln>
        </p:spPr>
      </p:pic>
      <p:pic>
        <p:nvPicPr>
          <p:cNvPr id="296" name="Google Shape;296;p39"/>
          <p:cNvPicPr preferRelativeResize="0"/>
          <p:nvPr/>
        </p:nvPicPr>
        <p:blipFill>
          <a:blip r:embed="rId4">
            <a:alphaModFix/>
          </a:blip>
          <a:stretch>
            <a:fillRect/>
          </a:stretch>
        </p:blipFill>
        <p:spPr>
          <a:xfrm>
            <a:off x="1809875" y="1121100"/>
            <a:ext cx="1653225" cy="36738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a:spLocks noGrp="1"/>
          </p:cNvSpPr>
          <p:nvPr>
            <p:ph type="title"/>
          </p:nvPr>
        </p:nvSpPr>
        <p:spPr>
          <a:xfrm>
            <a:off x="176200" y="248050"/>
            <a:ext cx="39840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TAMPILAN TELEGRAM</a:t>
            </a:r>
            <a:endParaRPr/>
          </a:p>
        </p:txBody>
      </p:sp>
      <p:pic>
        <p:nvPicPr>
          <p:cNvPr id="302" name="Google Shape;302;p40"/>
          <p:cNvPicPr preferRelativeResize="0"/>
          <p:nvPr/>
        </p:nvPicPr>
        <p:blipFill>
          <a:blip r:embed="rId3">
            <a:alphaModFix/>
          </a:blip>
          <a:stretch>
            <a:fillRect/>
          </a:stretch>
        </p:blipFill>
        <p:spPr>
          <a:xfrm>
            <a:off x="259675" y="1328375"/>
            <a:ext cx="2944550" cy="2486750"/>
          </a:xfrm>
          <a:prstGeom prst="rect">
            <a:avLst/>
          </a:prstGeom>
          <a:noFill/>
          <a:ln>
            <a:noFill/>
          </a:ln>
        </p:spPr>
      </p:pic>
      <p:pic>
        <p:nvPicPr>
          <p:cNvPr id="303" name="Google Shape;303;p40"/>
          <p:cNvPicPr preferRelativeResize="0"/>
          <p:nvPr/>
        </p:nvPicPr>
        <p:blipFill>
          <a:blip r:embed="rId4">
            <a:alphaModFix/>
          </a:blip>
          <a:stretch>
            <a:fillRect/>
          </a:stretch>
        </p:blipFill>
        <p:spPr>
          <a:xfrm>
            <a:off x="5899901" y="646387"/>
            <a:ext cx="3047175" cy="4123701"/>
          </a:xfrm>
          <a:prstGeom prst="rect">
            <a:avLst/>
          </a:prstGeom>
          <a:noFill/>
          <a:ln>
            <a:noFill/>
          </a:ln>
        </p:spPr>
      </p:pic>
      <p:pic>
        <p:nvPicPr>
          <p:cNvPr id="304" name="Google Shape;304;p40"/>
          <p:cNvPicPr preferRelativeResize="0"/>
          <p:nvPr/>
        </p:nvPicPr>
        <p:blipFill>
          <a:blip r:embed="rId5">
            <a:alphaModFix/>
          </a:blip>
          <a:stretch>
            <a:fillRect/>
          </a:stretch>
        </p:blipFill>
        <p:spPr>
          <a:xfrm>
            <a:off x="3284686" y="2042300"/>
            <a:ext cx="2574625" cy="1331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a:spLocks noGrp="1"/>
          </p:cNvSpPr>
          <p:nvPr>
            <p:ph type="title"/>
          </p:nvPr>
        </p:nvSpPr>
        <p:spPr>
          <a:xfrm>
            <a:off x="440950" y="399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DESIGN CASING</a:t>
            </a:r>
            <a:endParaRPr/>
          </a:p>
        </p:txBody>
      </p:sp>
      <p:pic>
        <p:nvPicPr>
          <p:cNvPr id="310" name="Google Shape;310;p41"/>
          <p:cNvPicPr preferRelativeResize="0"/>
          <p:nvPr/>
        </p:nvPicPr>
        <p:blipFill>
          <a:blip r:embed="rId3">
            <a:alphaModFix/>
          </a:blip>
          <a:stretch>
            <a:fillRect/>
          </a:stretch>
        </p:blipFill>
        <p:spPr>
          <a:xfrm>
            <a:off x="440950" y="1423523"/>
            <a:ext cx="2539392" cy="2296451"/>
          </a:xfrm>
          <a:prstGeom prst="rect">
            <a:avLst/>
          </a:prstGeom>
          <a:noFill/>
          <a:ln>
            <a:noFill/>
          </a:ln>
        </p:spPr>
      </p:pic>
      <p:pic>
        <p:nvPicPr>
          <p:cNvPr id="311" name="Google Shape;311;p41"/>
          <p:cNvPicPr preferRelativeResize="0"/>
          <p:nvPr/>
        </p:nvPicPr>
        <p:blipFill>
          <a:blip r:embed="rId4">
            <a:alphaModFix/>
          </a:blip>
          <a:stretch>
            <a:fillRect/>
          </a:stretch>
        </p:blipFill>
        <p:spPr>
          <a:xfrm>
            <a:off x="3283475" y="1256175"/>
            <a:ext cx="3076422" cy="2631150"/>
          </a:xfrm>
          <a:prstGeom prst="rect">
            <a:avLst/>
          </a:prstGeom>
          <a:noFill/>
          <a:ln>
            <a:noFill/>
          </a:ln>
        </p:spPr>
      </p:pic>
      <p:pic>
        <p:nvPicPr>
          <p:cNvPr id="312" name="Google Shape;312;p41"/>
          <p:cNvPicPr preferRelativeResize="0"/>
          <p:nvPr/>
        </p:nvPicPr>
        <p:blipFill>
          <a:blip r:embed="rId5">
            <a:alphaModFix/>
          </a:blip>
          <a:stretch>
            <a:fillRect/>
          </a:stretch>
        </p:blipFill>
        <p:spPr>
          <a:xfrm>
            <a:off x="6565222" y="1476050"/>
            <a:ext cx="2343153" cy="2296460"/>
          </a:xfrm>
          <a:prstGeom prst="rect">
            <a:avLst/>
          </a:prstGeom>
          <a:noFill/>
          <a:ln>
            <a:noFill/>
          </a:ln>
        </p:spPr>
      </p:pic>
      <p:pic>
        <p:nvPicPr>
          <p:cNvPr id="313" name="Google Shape;313;p41"/>
          <p:cNvPicPr preferRelativeResize="0"/>
          <p:nvPr/>
        </p:nvPicPr>
        <p:blipFill rotWithShape="1">
          <a:blip r:embed="rId6">
            <a:alphaModFix/>
          </a:blip>
          <a:srcRect t="19735" b="27831"/>
          <a:stretch/>
        </p:blipFill>
        <p:spPr>
          <a:xfrm>
            <a:off x="5481800" y="4275925"/>
            <a:ext cx="1925775" cy="565475"/>
          </a:xfrm>
          <a:prstGeom prst="rect">
            <a:avLst/>
          </a:prstGeom>
          <a:noFill/>
          <a:ln>
            <a:noFill/>
          </a:ln>
        </p:spPr>
      </p:pic>
      <p:pic>
        <p:nvPicPr>
          <p:cNvPr id="314" name="Google Shape;314;p41"/>
          <p:cNvPicPr preferRelativeResize="0"/>
          <p:nvPr/>
        </p:nvPicPr>
        <p:blipFill>
          <a:blip r:embed="rId7">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title"/>
          </p:nvPr>
        </p:nvSpPr>
        <p:spPr>
          <a:xfrm>
            <a:off x="440950" y="399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DESIGN CASING</a:t>
            </a:r>
            <a:endParaRPr/>
          </a:p>
        </p:txBody>
      </p:sp>
      <p:pic>
        <p:nvPicPr>
          <p:cNvPr id="320" name="Google Shape;320;p42"/>
          <p:cNvPicPr preferRelativeResize="0"/>
          <p:nvPr/>
        </p:nvPicPr>
        <p:blipFill rotWithShape="1">
          <a:blip r:embed="rId3">
            <a:alphaModFix/>
          </a:blip>
          <a:srcRect l="12801" t="27656" r="6734" b="26311"/>
          <a:stretch/>
        </p:blipFill>
        <p:spPr>
          <a:xfrm>
            <a:off x="2484000" y="1433049"/>
            <a:ext cx="2997801" cy="3048873"/>
          </a:xfrm>
          <a:prstGeom prst="rect">
            <a:avLst/>
          </a:prstGeom>
          <a:noFill/>
          <a:ln>
            <a:noFill/>
          </a:ln>
        </p:spPr>
      </p:pic>
      <p:pic>
        <p:nvPicPr>
          <p:cNvPr id="321" name="Google Shape;321;p42"/>
          <p:cNvPicPr preferRelativeResize="0"/>
          <p:nvPr/>
        </p:nvPicPr>
        <p:blipFill rotWithShape="1">
          <a:blip r:embed="rId4">
            <a:alphaModFix/>
          </a:blip>
          <a:srcRect t="19735" b="27831"/>
          <a:stretch/>
        </p:blipFill>
        <p:spPr>
          <a:xfrm>
            <a:off x="5481800" y="4275925"/>
            <a:ext cx="1925775" cy="565475"/>
          </a:xfrm>
          <a:prstGeom prst="rect">
            <a:avLst/>
          </a:prstGeom>
          <a:noFill/>
          <a:ln>
            <a:noFill/>
          </a:ln>
        </p:spPr>
      </p:pic>
      <p:pic>
        <p:nvPicPr>
          <p:cNvPr id="322" name="Google Shape;322;p42"/>
          <p:cNvPicPr preferRelativeResize="0"/>
          <p:nvPr/>
        </p:nvPicPr>
        <p:blipFill>
          <a:blip r:embed="rId5">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PENGERJAAN</a:t>
            </a:r>
            <a:endParaRPr/>
          </a:p>
        </p:txBody>
      </p:sp>
      <p:pic>
        <p:nvPicPr>
          <p:cNvPr id="328" name="Google Shape;328;p43"/>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329" name="Google Shape;329;p43"/>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4"/>
          <p:cNvPicPr preferRelativeResize="0"/>
          <p:nvPr/>
        </p:nvPicPr>
        <p:blipFill>
          <a:blip r:embed="rId3">
            <a:alphaModFix/>
          </a:blip>
          <a:stretch>
            <a:fillRect/>
          </a:stretch>
        </p:blipFill>
        <p:spPr>
          <a:xfrm>
            <a:off x="152400" y="152400"/>
            <a:ext cx="8839200" cy="4631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407975" y="3970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id"/>
              <a:t>Flowchart Alat</a:t>
            </a:r>
            <a:endParaRPr/>
          </a:p>
        </p:txBody>
      </p:sp>
      <p:pic>
        <p:nvPicPr>
          <p:cNvPr id="340" name="Google Shape;340;p45"/>
          <p:cNvPicPr preferRelativeResize="0"/>
          <p:nvPr/>
        </p:nvPicPr>
        <p:blipFill rotWithShape="1">
          <a:blip r:embed="rId3">
            <a:alphaModFix/>
          </a:blip>
          <a:srcRect/>
          <a:stretch/>
        </p:blipFill>
        <p:spPr>
          <a:xfrm>
            <a:off x="3591375" y="300375"/>
            <a:ext cx="3847250" cy="4655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969950" y="4435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KENAPA BIKIN GARD? </a:t>
            </a:r>
            <a:endParaRPr/>
          </a:p>
        </p:txBody>
      </p:sp>
      <p:sp>
        <p:nvSpPr>
          <p:cNvPr id="195" name="Google Shape;195;p28"/>
          <p:cNvSpPr txBox="1">
            <a:spLocks noGrp="1"/>
          </p:cNvSpPr>
          <p:nvPr>
            <p:ph type="body" idx="1"/>
          </p:nvPr>
        </p:nvSpPr>
        <p:spPr>
          <a:xfrm>
            <a:off x="697150" y="1180300"/>
            <a:ext cx="7778400" cy="2638500"/>
          </a:xfrm>
          <a:prstGeom prst="rect">
            <a:avLst/>
          </a:prstGeom>
        </p:spPr>
        <p:txBody>
          <a:bodyPr spcFirstLastPara="1" wrap="square" lIns="91425" tIns="91425" rIns="91425" bIns="91425" anchor="t" anchorCtr="0">
            <a:noAutofit/>
          </a:bodyPr>
          <a:lstStyle/>
          <a:p>
            <a:pPr marL="457200" lvl="0" indent="-305276" algn="just" rtl="0">
              <a:lnSpc>
                <a:spcPct val="105000"/>
              </a:lnSpc>
              <a:spcBef>
                <a:spcPts val="0"/>
              </a:spcBef>
              <a:spcAft>
                <a:spcPts val="0"/>
              </a:spcAft>
              <a:buSzPts val="1208"/>
              <a:buAutoNum type="arabicPeriod"/>
            </a:pPr>
            <a:r>
              <a:rPr lang="id" sz="1207"/>
              <a:t>Keamanan manusia</a:t>
            </a:r>
            <a:endParaRPr sz="1207"/>
          </a:p>
          <a:p>
            <a:pPr marL="457200" lvl="0" indent="-305276" algn="just" rtl="0">
              <a:lnSpc>
                <a:spcPct val="105000"/>
              </a:lnSpc>
              <a:spcBef>
                <a:spcPts val="0"/>
              </a:spcBef>
              <a:spcAft>
                <a:spcPts val="0"/>
              </a:spcAft>
              <a:buSzPts val="1208"/>
              <a:buAutoNum type="arabicPeriod"/>
            </a:pPr>
            <a:r>
              <a:rPr lang="id" sz="1207"/>
              <a:t>Kesehatan pekerja, mengutip Wijaya dan Ramadhan, 2022 </a:t>
            </a:r>
            <a:endParaRPr sz="1207"/>
          </a:p>
          <a:p>
            <a:pPr marL="457200" lvl="0" indent="-305276" algn="just" rtl="0">
              <a:lnSpc>
                <a:spcPct val="105000"/>
              </a:lnSpc>
              <a:spcBef>
                <a:spcPts val="0"/>
              </a:spcBef>
              <a:spcAft>
                <a:spcPts val="0"/>
              </a:spcAft>
              <a:buSzPts val="1208"/>
              <a:buAutoNum type="arabicPeriod"/>
            </a:pPr>
            <a:r>
              <a:rPr lang="id" sz="1207"/>
              <a:t>Keamanan instalasi</a:t>
            </a:r>
            <a:endParaRPr sz="1207"/>
          </a:p>
        </p:txBody>
      </p:sp>
      <p:sp>
        <p:nvSpPr>
          <p:cNvPr id="196" name="Google Shape;196;p28"/>
          <p:cNvSpPr txBox="1"/>
          <p:nvPr/>
        </p:nvSpPr>
        <p:spPr>
          <a:xfrm>
            <a:off x="629100" y="2135100"/>
            <a:ext cx="7885800" cy="109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27" b="1">
                <a:solidFill>
                  <a:schemeClr val="dk2"/>
                </a:solidFill>
                <a:latin typeface="Calibri"/>
                <a:ea typeface="Calibri"/>
                <a:cs typeface="Calibri"/>
                <a:sym typeface="Calibri"/>
              </a:rPr>
              <a:t>Solusi</a:t>
            </a:r>
            <a:r>
              <a:rPr lang="id" sz="1127">
                <a:solidFill>
                  <a:schemeClr val="dk2"/>
                </a:solidFill>
                <a:latin typeface="Calibri"/>
                <a:ea typeface="Calibri"/>
                <a:cs typeface="Calibri"/>
                <a:sym typeface="Calibri"/>
              </a:rPr>
              <a:t>:</a:t>
            </a:r>
            <a:r>
              <a:rPr lang="id" sz="100">
                <a:solidFill>
                  <a:schemeClr val="dk2"/>
                </a:solidFill>
                <a:latin typeface="Calibri"/>
                <a:ea typeface="Calibri"/>
                <a:cs typeface="Calibri"/>
                <a:sym typeface="Calibri"/>
              </a:rPr>
              <a:t> </a:t>
            </a:r>
            <a:endParaRPr sz="100">
              <a:solidFill>
                <a:schemeClr val="dk2"/>
              </a:solidFill>
              <a:latin typeface="Calibri"/>
              <a:ea typeface="Calibri"/>
              <a:cs typeface="Calibri"/>
              <a:sym typeface="Calibri"/>
            </a:endParaRPr>
          </a:p>
          <a:p>
            <a:pPr marL="0" lvl="0" indent="0" algn="ctr" rtl="0">
              <a:lnSpc>
                <a:spcPct val="115000"/>
              </a:lnSpc>
              <a:spcBef>
                <a:spcPts val="1200"/>
              </a:spcBef>
              <a:spcAft>
                <a:spcPts val="1200"/>
              </a:spcAft>
              <a:buNone/>
            </a:pPr>
            <a:r>
              <a:rPr lang="id" sz="1100" b="1">
                <a:solidFill>
                  <a:schemeClr val="dk2"/>
                </a:solidFill>
                <a:latin typeface="Calibri"/>
                <a:ea typeface="Calibri"/>
                <a:cs typeface="Calibri"/>
                <a:sym typeface="Calibri"/>
              </a:rPr>
              <a:t>sehingga perlu adanya alat yang mampu membantu kita dalam pemantauan kualitas udara, maka dari itu kami disini ingin membuat alat yang mampu memantau kualitas udara di ruangan yang dapat kita ambil datanya secara realtime melalui platform iot sehingga pemantauan dapat dilakukan kapanpun dan dimanapun.</a:t>
            </a:r>
            <a:endParaRPr sz="100"/>
          </a:p>
        </p:txBody>
      </p:sp>
      <p:pic>
        <p:nvPicPr>
          <p:cNvPr id="197" name="Google Shape;197;p28"/>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198" name="Google Shape;198;p28"/>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258450" y="2624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id"/>
              <a:t>flowchart koneksi ketelegram dan blynk </a:t>
            </a:r>
            <a:endParaRPr/>
          </a:p>
        </p:txBody>
      </p:sp>
      <p:pic>
        <p:nvPicPr>
          <p:cNvPr id="346" name="Google Shape;346;p46"/>
          <p:cNvPicPr preferRelativeResize="0"/>
          <p:nvPr/>
        </p:nvPicPr>
        <p:blipFill rotWithShape="1">
          <a:blip r:embed="rId3">
            <a:alphaModFix/>
          </a:blip>
          <a:srcRect/>
          <a:stretch/>
        </p:blipFill>
        <p:spPr>
          <a:xfrm>
            <a:off x="1569188" y="1138413"/>
            <a:ext cx="5324475" cy="343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7"/>
          <p:cNvSpPr txBox="1">
            <a:spLocks noGrp="1"/>
          </p:cNvSpPr>
          <p:nvPr>
            <p:ph type="title"/>
          </p:nvPr>
        </p:nvSpPr>
        <p:spPr>
          <a:xfrm>
            <a:off x="781325" y="437150"/>
            <a:ext cx="7505700" cy="8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KODE</a:t>
            </a:r>
            <a:endParaRPr/>
          </a:p>
        </p:txBody>
      </p:sp>
      <p:pic>
        <p:nvPicPr>
          <p:cNvPr id="352" name="Google Shape;352;p47"/>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353" name="Google Shape;353;p47"/>
          <p:cNvPicPr preferRelativeResize="0"/>
          <p:nvPr/>
        </p:nvPicPr>
        <p:blipFill>
          <a:blip r:embed="rId4">
            <a:alphaModFix/>
          </a:blip>
          <a:stretch>
            <a:fillRect/>
          </a:stretch>
        </p:blipFill>
        <p:spPr>
          <a:xfrm>
            <a:off x="7552575" y="4399500"/>
            <a:ext cx="1170625" cy="405575"/>
          </a:xfrm>
          <a:prstGeom prst="rect">
            <a:avLst/>
          </a:prstGeom>
          <a:noFill/>
          <a:ln>
            <a:noFill/>
          </a:ln>
        </p:spPr>
      </p:pic>
      <p:sp>
        <p:nvSpPr>
          <p:cNvPr id="354" name="Google Shape;354;p47"/>
          <p:cNvSpPr txBox="1"/>
          <p:nvPr/>
        </p:nvSpPr>
        <p:spPr>
          <a:xfrm>
            <a:off x="859825" y="1557000"/>
            <a:ext cx="2076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id">
                <a:latin typeface="Calibri"/>
                <a:ea typeface="Calibri"/>
                <a:cs typeface="Calibri"/>
                <a:sym typeface="Calibri"/>
              </a:rPr>
              <a:t>LED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RELAY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BUZZER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MQ135</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BLYNK</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TELEGRAM</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WIFI MANAGER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MAIN CODE</a:t>
            </a:r>
            <a:endParaRPr>
              <a:latin typeface="Calibri"/>
              <a:ea typeface="Calibri"/>
              <a:cs typeface="Calibri"/>
              <a:sym typeface="Calibri"/>
            </a:endParaRPr>
          </a:p>
        </p:txBody>
      </p:sp>
      <p:pic>
        <p:nvPicPr>
          <p:cNvPr id="355" name="Google Shape;355;p47"/>
          <p:cNvPicPr preferRelativeResize="0"/>
          <p:nvPr/>
        </p:nvPicPr>
        <p:blipFill>
          <a:blip r:embed="rId5">
            <a:alphaModFix/>
          </a:blip>
          <a:stretch>
            <a:fillRect/>
          </a:stretch>
        </p:blipFill>
        <p:spPr>
          <a:xfrm>
            <a:off x="3803400" y="400200"/>
            <a:ext cx="3516800" cy="3908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8"/>
          <p:cNvSpPr txBox="1">
            <a:spLocks noGrp="1"/>
          </p:cNvSpPr>
          <p:nvPr>
            <p:ph type="title"/>
          </p:nvPr>
        </p:nvSpPr>
        <p:spPr>
          <a:xfrm>
            <a:off x="781325" y="437150"/>
            <a:ext cx="7505700" cy="8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CARA KERJA ALAT</a:t>
            </a:r>
            <a:endParaRPr/>
          </a:p>
        </p:txBody>
      </p:sp>
      <p:pic>
        <p:nvPicPr>
          <p:cNvPr id="361" name="Google Shape;361;p48"/>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362" name="Google Shape;362;p48"/>
          <p:cNvPicPr preferRelativeResize="0"/>
          <p:nvPr/>
        </p:nvPicPr>
        <p:blipFill>
          <a:blip r:embed="rId4">
            <a:alphaModFix/>
          </a:blip>
          <a:stretch>
            <a:fillRect/>
          </a:stretch>
        </p:blipFill>
        <p:spPr>
          <a:xfrm>
            <a:off x="7552575" y="4399500"/>
            <a:ext cx="1170625" cy="405575"/>
          </a:xfrm>
          <a:prstGeom prst="rect">
            <a:avLst/>
          </a:prstGeom>
          <a:noFill/>
          <a:ln>
            <a:noFill/>
          </a:ln>
        </p:spPr>
      </p:pic>
      <p:sp>
        <p:nvSpPr>
          <p:cNvPr id="363" name="Google Shape;363;p48"/>
          <p:cNvSpPr txBox="1"/>
          <p:nvPr/>
        </p:nvSpPr>
        <p:spPr>
          <a:xfrm>
            <a:off x="859825" y="1557000"/>
            <a:ext cx="75057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id">
                <a:latin typeface="Calibri"/>
                <a:ea typeface="Calibri"/>
                <a:cs typeface="Calibri"/>
                <a:sym typeface="Calibri"/>
              </a:rPr>
              <a:t>alat menggunakan daya DC 5 volt. (bisa menggunakan powebank, adaptor hp, baterai)</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Alat akan memberikan hotspot yang digunakan untuk memasukkan ssid dan password (alat tidak akan meminta password dan ssid lagi jika tidak memencet tombol reset yang sudah kami sediakan).</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alat akan membaca gas gas di sekitar.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alat akan mengirimkan data pembacaan ke blynk.</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alat akan stanby untuk menjalankan perintah dari telegram.</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id">
                <a:latin typeface="Calibri"/>
                <a:ea typeface="Calibri"/>
                <a:cs typeface="Calibri"/>
                <a:sym typeface="Calibri"/>
              </a:rPr>
              <a:t> alat akan memberikan notifikasi apabila ada gas berbahaya di atas batas wajar.</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DEMO ALAT</a:t>
            </a:r>
            <a:endParaRPr/>
          </a:p>
        </p:txBody>
      </p:sp>
      <p:pic>
        <p:nvPicPr>
          <p:cNvPr id="369" name="Google Shape;369;p49"/>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370" name="Google Shape;370;p49"/>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0" title="GARD Gas Alert and Response Device">
            <a:hlinkClick r:id="rId3"/>
          </p:cNvPr>
          <p:cNvPicPr preferRelativeResize="0"/>
          <p:nvPr/>
        </p:nvPicPr>
        <p:blipFill>
          <a:blip r:embed="rId4">
            <a:alphaModFix/>
          </a:blip>
          <a:stretch>
            <a:fillRect/>
          </a:stretch>
        </p:blipFill>
        <p:spPr>
          <a:xfrm>
            <a:off x="700363" y="191500"/>
            <a:ext cx="7743275" cy="4355600"/>
          </a:xfrm>
          <a:prstGeom prst="rect">
            <a:avLst/>
          </a:prstGeom>
          <a:noFill/>
          <a:ln>
            <a:noFill/>
          </a:ln>
        </p:spPr>
      </p:pic>
      <p:sp>
        <p:nvSpPr>
          <p:cNvPr id="376" name="Google Shape;376;p50"/>
          <p:cNvSpPr txBox="1"/>
          <p:nvPr/>
        </p:nvSpPr>
        <p:spPr>
          <a:xfrm>
            <a:off x="700363" y="4547100"/>
            <a:ext cx="774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a:t>http://www.youtube.com/watch?v=iWNvp9dQdcA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419100" y="3394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id"/>
              <a:t>Berita Pendukung</a:t>
            </a:r>
            <a:endParaRPr/>
          </a:p>
        </p:txBody>
      </p:sp>
      <p:pic>
        <p:nvPicPr>
          <p:cNvPr id="204" name="Google Shape;204;p29"/>
          <p:cNvPicPr preferRelativeResize="0"/>
          <p:nvPr/>
        </p:nvPicPr>
        <p:blipFill rotWithShape="1">
          <a:blip r:embed="rId3">
            <a:alphaModFix/>
          </a:blip>
          <a:srcRect/>
          <a:stretch/>
        </p:blipFill>
        <p:spPr>
          <a:xfrm>
            <a:off x="658575" y="1193300"/>
            <a:ext cx="5147217" cy="1378450"/>
          </a:xfrm>
          <a:prstGeom prst="rect">
            <a:avLst/>
          </a:prstGeom>
          <a:noFill/>
          <a:ln>
            <a:noFill/>
          </a:ln>
        </p:spPr>
      </p:pic>
      <p:pic>
        <p:nvPicPr>
          <p:cNvPr id="205" name="Google Shape;205;p29"/>
          <p:cNvPicPr preferRelativeResize="0"/>
          <p:nvPr/>
        </p:nvPicPr>
        <p:blipFill rotWithShape="1">
          <a:blip r:embed="rId4">
            <a:alphaModFix/>
          </a:blip>
          <a:srcRect/>
          <a:stretch/>
        </p:blipFill>
        <p:spPr>
          <a:xfrm>
            <a:off x="419100" y="2604425"/>
            <a:ext cx="5388485" cy="1378450"/>
          </a:xfrm>
          <a:prstGeom prst="rect">
            <a:avLst/>
          </a:prstGeom>
          <a:noFill/>
          <a:ln>
            <a:noFill/>
          </a:ln>
        </p:spPr>
      </p:pic>
      <p:pic>
        <p:nvPicPr>
          <p:cNvPr id="206" name="Google Shape;206;p29"/>
          <p:cNvPicPr preferRelativeResize="0"/>
          <p:nvPr/>
        </p:nvPicPr>
        <p:blipFill rotWithShape="1">
          <a:blip r:embed="rId5">
            <a:alphaModFix/>
          </a:blip>
          <a:srcRect/>
          <a:stretch/>
        </p:blipFill>
        <p:spPr>
          <a:xfrm>
            <a:off x="3906600" y="1574325"/>
            <a:ext cx="4365900" cy="1275000"/>
          </a:xfrm>
          <a:prstGeom prst="rect">
            <a:avLst/>
          </a:prstGeom>
          <a:noFill/>
          <a:ln>
            <a:noFill/>
          </a:ln>
        </p:spPr>
      </p:pic>
      <p:pic>
        <p:nvPicPr>
          <p:cNvPr id="207" name="Google Shape;207;p29"/>
          <p:cNvPicPr preferRelativeResize="0"/>
          <p:nvPr/>
        </p:nvPicPr>
        <p:blipFill rotWithShape="1">
          <a:blip r:embed="rId6">
            <a:alphaModFix/>
          </a:blip>
          <a:srcRect t="19735" b="27831"/>
          <a:stretch/>
        </p:blipFill>
        <p:spPr>
          <a:xfrm>
            <a:off x="5481800" y="4275925"/>
            <a:ext cx="1925775" cy="565475"/>
          </a:xfrm>
          <a:prstGeom prst="rect">
            <a:avLst/>
          </a:prstGeom>
          <a:noFill/>
          <a:ln>
            <a:noFill/>
          </a:ln>
        </p:spPr>
      </p:pic>
      <p:pic>
        <p:nvPicPr>
          <p:cNvPr id="208" name="Google Shape;208;p29"/>
          <p:cNvPicPr preferRelativeResize="0"/>
          <p:nvPr/>
        </p:nvPicPr>
        <p:blipFill>
          <a:blip r:embed="rId7">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title"/>
          </p:nvPr>
        </p:nvSpPr>
        <p:spPr>
          <a:xfrm>
            <a:off x="419100" y="3394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id"/>
              <a:t>Berita Pendukung</a:t>
            </a:r>
            <a:endParaRPr/>
          </a:p>
        </p:txBody>
      </p:sp>
      <p:pic>
        <p:nvPicPr>
          <p:cNvPr id="214" name="Google Shape;214;p30"/>
          <p:cNvPicPr preferRelativeResize="0"/>
          <p:nvPr/>
        </p:nvPicPr>
        <p:blipFill>
          <a:blip r:embed="rId3">
            <a:alphaModFix/>
          </a:blip>
          <a:stretch>
            <a:fillRect/>
          </a:stretch>
        </p:blipFill>
        <p:spPr>
          <a:xfrm>
            <a:off x="273450" y="879685"/>
            <a:ext cx="3314699" cy="1829515"/>
          </a:xfrm>
          <a:prstGeom prst="rect">
            <a:avLst/>
          </a:prstGeom>
          <a:noFill/>
          <a:ln>
            <a:noFill/>
          </a:ln>
        </p:spPr>
      </p:pic>
      <p:pic>
        <p:nvPicPr>
          <p:cNvPr id="215" name="Google Shape;215;p30"/>
          <p:cNvPicPr preferRelativeResize="0"/>
          <p:nvPr/>
        </p:nvPicPr>
        <p:blipFill>
          <a:blip r:embed="rId4">
            <a:alphaModFix/>
          </a:blip>
          <a:stretch>
            <a:fillRect/>
          </a:stretch>
        </p:blipFill>
        <p:spPr>
          <a:xfrm>
            <a:off x="3711625" y="165775"/>
            <a:ext cx="1899376" cy="2329850"/>
          </a:xfrm>
          <a:prstGeom prst="rect">
            <a:avLst/>
          </a:prstGeom>
          <a:noFill/>
          <a:ln>
            <a:noFill/>
          </a:ln>
        </p:spPr>
      </p:pic>
      <p:pic>
        <p:nvPicPr>
          <p:cNvPr id="216" name="Google Shape;216;p30"/>
          <p:cNvPicPr preferRelativeResize="0"/>
          <p:nvPr/>
        </p:nvPicPr>
        <p:blipFill>
          <a:blip r:embed="rId5">
            <a:alphaModFix/>
          </a:blip>
          <a:stretch>
            <a:fillRect/>
          </a:stretch>
        </p:blipFill>
        <p:spPr>
          <a:xfrm>
            <a:off x="592725" y="2742438"/>
            <a:ext cx="3835576" cy="1988450"/>
          </a:xfrm>
          <a:prstGeom prst="rect">
            <a:avLst/>
          </a:prstGeom>
          <a:noFill/>
          <a:ln>
            <a:noFill/>
          </a:ln>
        </p:spPr>
      </p:pic>
      <p:pic>
        <p:nvPicPr>
          <p:cNvPr id="217" name="Google Shape;217;p30"/>
          <p:cNvPicPr preferRelativeResize="0"/>
          <p:nvPr/>
        </p:nvPicPr>
        <p:blipFill>
          <a:blip r:embed="rId6">
            <a:alphaModFix/>
          </a:blip>
          <a:stretch>
            <a:fillRect/>
          </a:stretch>
        </p:blipFill>
        <p:spPr>
          <a:xfrm>
            <a:off x="5708275" y="538950"/>
            <a:ext cx="3081573" cy="1718425"/>
          </a:xfrm>
          <a:prstGeom prst="rect">
            <a:avLst/>
          </a:prstGeom>
          <a:noFill/>
          <a:ln>
            <a:noFill/>
          </a:ln>
        </p:spPr>
      </p:pic>
      <p:pic>
        <p:nvPicPr>
          <p:cNvPr id="218" name="Google Shape;218;p30"/>
          <p:cNvPicPr preferRelativeResize="0"/>
          <p:nvPr/>
        </p:nvPicPr>
        <p:blipFill>
          <a:blip r:embed="rId7">
            <a:alphaModFix/>
          </a:blip>
          <a:stretch>
            <a:fillRect/>
          </a:stretch>
        </p:blipFill>
        <p:spPr>
          <a:xfrm>
            <a:off x="4713775" y="2571750"/>
            <a:ext cx="4188534" cy="232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1833900" y="654625"/>
            <a:ext cx="17448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FITUR</a:t>
            </a:r>
            <a:endParaRPr/>
          </a:p>
        </p:txBody>
      </p:sp>
      <p:sp>
        <p:nvSpPr>
          <p:cNvPr id="224" name="Google Shape;224;p31"/>
          <p:cNvSpPr txBox="1">
            <a:spLocks noGrp="1"/>
          </p:cNvSpPr>
          <p:nvPr>
            <p:ph type="body" idx="1"/>
          </p:nvPr>
        </p:nvSpPr>
        <p:spPr>
          <a:xfrm>
            <a:off x="1427250" y="1301425"/>
            <a:ext cx="2558100" cy="2835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SENSOR MQ135</a:t>
            </a:r>
            <a:endParaRPr/>
          </a:p>
          <a:p>
            <a:pPr marL="457200" lvl="0" indent="-311150" algn="l" rtl="0">
              <a:spcBef>
                <a:spcPts val="0"/>
              </a:spcBef>
              <a:spcAft>
                <a:spcPts val="0"/>
              </a:spcAft>
              <a:buSzPts val="1300"/>
              <a:buChar char="●"/>
            </a:pPr>
            <a:r>
              <a:rPr lang="id"/>
              <a:t>LED</a:t>
            </a:r>
            <a:endParaRPr/>
          </a:p>
          <a:p>
            <a:pPr marL="457200" lvl="0" indent="-311150" algn="l" rtl="0">
              <a:spcBef>
                <a:spcPts val="0"/>
              </a:spcBef>
              <a:spcAft>
                <a:spcPts val="0"/>
              </a:spcAft>
              <a:buSzPts val="1300"/>
              <a:buChar char="●"/>
            </a:pPr>
            <a:r>
              <a:rPr lang="id"/>
              <a:t>RELAY</a:t>
            </a:r>
            <a:endParaRPr/>
          </a:p>
          <a:p>
            <a:pPr marL="457200" lvl="0" indent="-311150" algn="l" rtl="0">
              <a:spcBef>
                <a:spcPts val="0"/>
              </a:spcBef>
              <a:spcAft>
                <a:spcPts val="0"/>
              </a:spcAft>
              <a:buSzPts val="1300"/>
              <a:buChar char="●"/>
            </a:pPr>
            <a:r>
              <a:rPr lang="id"/>
              <a:t>TAMPILAN DASHBOARD BLYNK</a:t>
            </a:r>
            <a:endParaRPr/>
          </a:p>
          <a:p>
            <a:pPr marL="457200" lvl="0" indent="-311150" algn="l" rtl="0">
              <a:spcBef>
                <a:spcPts val="0"/>
              </a:spcBef>
              <a:spcAft>
                <a:spcPts val="0"/>
              </a:spcAft>
              <a:buSzPts val="1300"/>
              <a:buChar char="●"/>
            </a:pPr>
            <a:r>
              <a:rPr lang="id"/>
              <a:t>CONTROL DAN NOTIFIKASI TELEGRAM</a:t>
            </a:r>
            <a:endParaRPr/>
          </a:p>
        </p:txBody>
      </p:sp>
      <p:sp>
        <p:nvSpPr>
          <p:cNvPr id="225" name="Google Shape;225;p31"/>
          <p:cNvSpPr txBox="1">
            <a:spLocks noGrp="1"/>
          </p:cNvSpPr>
          <p:nvPr>
            <p:ph type="title"/>
          </p:nvPr>
        </p:nvSpPr>
        <p:spPr>
          <a:xfrm>
            <a:off x="5433150" y="654625"/>
            <a:ext cx="2073300" cy="646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d"/>
              <a:t>KEUNIKAN</a:t>
            </a:r>
            <a:endParaRPr/>
          </a:p>
        </p:txBody>
      </p:sp>
      <p:sp>
        <p:nvSpPr>
          <p:cNvPr id="226" name="Google Shape;226;p31"/>
          <p:cNvSpPr txBox="1">
            <a:spLocks noGrp="1"/>
          </p:cNvSpPr>
          <p:nvPr>
            <p:ph type="body" idx="1"/>
          </p:nvPr>
        </p:nvSpPr>
        <p:spPr>
          <a:xfrm>
            <a:off x="4529400" y="1301425"/>
            <a:ext cx="3880800" cy="2835300"/>
          </a:xfrm>
          <a:prstGeom prst="rect">
            <a:avLst/>
          </a:prstGeom>
        </p:spPr>
        <p:txBody>
          <a:bodyPr spcFirstLastPara="1" wrap="square" lIns="91425" tIns="91425" rIns="91425" bIns="91425" anchor="t" anchorCtr="0">
            <a:normAutofit fontScale="92500" lnSpcReduction="20000"/>
          </a:bodyPr>
          <a:lstStyle/>
          <a:p>
            <a:pPr marL="457200" lvl="0" indent="-298767" algn="l" rtl="0">
              <a:spcBef>
                <a:spcPts val="0"/>
              </a:spcBef>
              <a:spcAft>
                <a:spcPts val="0"/>
              </a:spcAft>
              <a:buSzPct val="100000"/>
              <a:buChar char="●"/>
            </a:pPr>
            <a:r>
              <a:rPr lang="id"/>
              <a:t>alat ini mampu mendeteksi adanya gas-gas berbahaya seperti gas CO, NO2, Amonia , Aceton ,Tolueno dan alat ini juga bisa memberi peringatan dini apabila terdapat asap atau terjadi kebakaran di dalam ruangan. </a:t>
            </a:r>
            <a:endParaRPr/>
          </a:p>
          <a:p>
            <a:pPr marL="457200" lvl="0" indent="-298767" algn="l" rtl="0">
              <a:spcBef>
                <a:spcPts val="0"/>
              </a:spcBef>
              <a:spcAft>
                <a:spcPts val="0"/>
              </a:spcAft>
              <a:buSzPct val="100000"/>
              <a:buChar char="●"/>
            </a:pPr>
            <a:r>
              <a:rPr lang="id"/>
              <a:t>alat ini mampu memberikan peringatan dini berupa alarm dan notifikasi telegram kepada pengguna apabila kualitas udara di ruangan buruk.</a:t>
            </a:r>
            <a:endParaRPr/>
          </a:p>
          <a:p>
            <a:pPr marL="457200" lvl="0" indent="-298767" algn="l" rtl="0">
              <a:spcBef>
                <a:spcPts val="0"/>
              </a:spcBef>
              <a:spcAft>
                <a:spcPts val="0"/>
              </a:spcAft>
              <a:buSzPct val="100000"/>
              <a:buChar char="●"/>
            </a:pPr>
            <a:r>
              <a:rPr lang="id"/>
              <a:t>alat ini dilengkapi dengan fitur saklar sehingga saklar dapat digunakan untuk menyalakan sistem ventilasi atau barang elektronik lainya apabila diperlukan.  </a:t>
            </a:r>
            <a:endParaRPr/>
          </a:p>
          <a:p>
            <a:pPr marL="457200" lvl="0" indent="-298767" algn="l" rtl="0">
              <a:spcBef>
                <a:spcPts val="0"/>
              </a:spcBef>
              <a:spcAft>
                <a:spcPts val="0"/>
              </a:spcAft>
              <a:buSzPct val="100000"/>
              <a:buChar char="●"/>
            </a:pPr>
            <a:r>
              <a:rPr lang="id"/>
              <a:t>mampu menampilkan data yang dibaca dari alat melalui BLYNK.</a:t>
            </a:r>
            <a:endParaRPr/>
          </a:p>
          <a:p>
            <a:pPr marL="457200" lvl="0" indent="-298767" algn="l" rtl="0">
              <a:spcBef>
                <a:spcPts val="0"/>
              </a:spcBef>
              <a:spcAft>
                <a:spcPts val="0"/>
              </a:spcAft>
              <a:buSzPct val="100000"/>
              <a:buChar char="●"/>
            </a:pPr>
            <a:r>
              <a:rPr lang="id"/>
              <a:t>penggunaan simple dapat di control melalui telegram.</a:t>
            </a:r>
            <a:endParaRPr/>
          </a:p>
        </p:txBody>
      </p:sp>
      <p:pic>
        <p:nvPicPr>
          <p:cNvPr id="227" name="Google Shape;227;p31"/>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228" name="Google Shape;228;p31"/>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PLATFORM DAN PERANGKAT</a:t>
            </a:r>
            <a:endParaRPr/>
          </a:p>
        </p:txBody>
      </p:sp>
      <p:pic>
        <p:nvPicPr>
          <p:cNvPr id="234" name="Google Shape;234;p32"/>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235" name="Google Shape;235;p32"/>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PLATFROM</a:t>
            </a:r>
            <a:endParaRPr/>
          </a:p>
        </p:txBody>
      </p:sp>
      <p:sp>
        <p:nvSpPr>
          <p:cNvPr id="241" name="Google Shape;241;p3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BLYNK</a:t>
            </a:r>
            <a:endParaRPr/>
          </a:p>
          <a:p>
            <a:pPr marL="457200" lvl="0" indent="-311150" algn="l" rtl="0">
              <a:spcBef>
                <a:spcPts val="0"/>
              </a:spcBef>
              <a:spcAft>
                <a:spcPts val="0"/>
              </a:spcAft>
              <a:buSzPts val="1300"/>
              <a:buChar char="-"/>
            </a:pPr>
            <a:r>
              <a:rPr lang="id"/>
              <a:t>untuk melihat data pembacaan alat secara realtime berupa gauge dan chart</a:t>
            </a:r>
            <a:endParaRPr/>
          </a:p>
          <a:p>
            <a:pPr marL="457200" lvl="0" indent="-311150" algn="l" rtl="0">
              <a:spcBef>
                <a:spcPts val="0"/>
              </a:spcBef>
              <a:spcAft>
                <a:spcPts val="0"/>
              </a:spcAft>
              <a:buSzPts val="1300"/>
              <a:buChar char="●"/>
            </a:pPr>
            <a:r>
              <a:rPr lang="id"/>
              <a:t>TELEGRAM</a:t>
            </a:r>
            <a:endParaRPr/>
          </a:p>
          <a:p>
            <a:pPr marL="457200" lvl="0" indent="-311150" algn="l" rtl="0">
              <a:spcBef>
                <a:spcPts val="0"/>
              </a:spcBef>
              <a:spcAft>
                <a:spcPts val="0"/>
              </a:spcAft>
              <a:buSzPts val="1300"/>
              <a:buChar char="-"/>
            </a:pPr>
            <a:r>
              <a:rPr lang="id"/>
              <a:t>untuk memberikan perintah kepada alat</a:t>
            </a:r>
            <a:endParaRPr/>
          </a:p>
          <a:p>
            <a:pPr marL="457200" lvl="0" indent="-311150" algn="l" rtl="0">
              <a:spcBef>
                <a:spcPts val="0"/>
              </a:spcBef>
              <a:spcAft>
                <a:spcPts val="0"/>
              </a:spcAft>
              <a:buSzPts val="1300"/>
              <a:buChar char="-"/>
            </a:pPr>
            <a:r>
              <a:rPr lang="id"/>
              <a:t>untuk melihat data pembacaan alat</a:t>
            </a:r>
            <a:endParaRPr/>
          </a:p>
          <a:p>
            <a:pPr marL="457200" lvl="0" indent="-311150" algn="l" rtl="0">
              <a:spcBef>
                <a:spcPts val="0"/>
              </a:spcBef>
              <a:spcAft>
                <a:spcPts val="0"/>
              </a:spcAft>
              <a:buSzPts val="1300"/>
              <a:buChar char="-"/>
            </a:pPr>
            <a:r>
              <a:rPr lang="id"/>
              <a:t>sebagai platform untuk memberikan notifikasi dini ketika ada gas yang berbahaya</a:t>
            </a:r>
            <a:endParaRPr/>
          </a:p>
        </p:txBody>
      </p:sp>
      <p:pic>
        <p:nvPicPr>
          <p:cNvPr id="242" name="Google Shape;242;p33"/>
          <p:cNvPicPr preferRelativeResize="0"/>
          <p:nvPr/>
        </p:nvPicPr>
        <p:blipFill>
          <a:blip r:embed="rId3">
            <a:alphaModFix/>
          </a:blip>
          <a:stretch>
            <a:fillRect/>
          </a:stretch>
        </p:blipFill>
        <p:spPr>
          <a:xfrm>
            <a:off x="6082575" y="3552028"/>
            <a:ext cx="1160600" cy="1145200"/>
          </a:xfrm>
          <a:prstGeom prst="rect">
            <a:avLst/>
          </a:prstGeom>
          <a:noFill/>
          <a:ln>
            <a:noFill/>
          </a:ln>
        </p:spPr>
      </p:pic>
      <p:pic>
        <p:nvPicPr>
          <p:cNvPr id="243" name="Google Shape;243;p33"/>
          <p:cNvPicPr preferRelativeResize="0"/>
          <p:nvPr/>
        </p:nvPicPr>
        <p:blipFill rotWithShape="1">
          <a:blip r:embed="rId4">
            <a:alphaModFix/>
          </a:blip>
          <a:srcRect l="15340" t="12347" r="15340" b="17536"/>
          <a:stretch/>
        </p:blipFill>
        <p:spPr>
          <a:xfrm>
            <a:off x="7442950" y="3457350"/>
            <a:ext cx="1263174" cy="127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PERANGKAT</a:t>
            </a:r>
            <a:endParaRPr/>
          </a:p>
        </p:txBody>
      </p:sp>
      <p:sp>
        <p:nvSpPr>
          <p:cNvPr id="249" name="Google Shape;249;p3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ESP32</a:t>
            </a:r>
            <a:endParaRPr/>
          </a:p>
          <a:p>
            <a:pPr marL="457200" lvl="0" indent="-311150" algn="l" rtl="0">
              <a:spcBef>
                <a:spcPts val="0"/>
              </a:spcBef>
              <a:spcAft>
                <a:spcPts val="0"/>
              </a:spcAft>
              <a:buSzPts val="1300"/>
              <a:buChar char="●"/>
            </a:pPr>
            <a:r>
              <a:rPr lang="id"/>
              <a:t>LED RGB</a:t>
            </a:r>
            <a:endParaRPr/>
          </a:p>
          <a:p>
            <a:pPr marL="457200" lvl="0" indent="-311150" algn="l" rtl="0">
              <a:spcBef>
                <a:spcPts val="0"/>
              </a:spcBef>
              <a:spcAft>
                <a:spcPts val="0"/>
              </a:spcAft>
              <a:buSzPts val="1300"/>
              <a:buChar char="●"/>
            </a:pPr>
            <a:r>
              <a:rPr lang="id"/>
              <a:t>RELAY</a:t>
            </a:r>
            <a:endParaRPr/>
          </a:p>
          <a:p>
            <a:pPr marL="457200" lvl="0" indent="-311150" algn="l" rtl="0">
              <a:spcBef>
                <a:spcPts val="0"/>
              </a:spcBef>
              <a:spcAft>
                <a:spcPts val="0"/>
              </a:spcAft>
              <a:buSzPts val="1300"/>
              <a:buChar char="●"/>
            </a:pPr>
            <a:r>
              <a:rPr lang="id"/>
              <a:t>BUZZER</a:t>
            </a:r>
            <a:endParaRPr/>
          </a:p>
          <a:p>
            <a:pPr marL="457200" lvl="0" indent="-311150" algn="l" rtl="0">
              <a:spcBef>
                <a:spcPts val="0"/>
              </a:spcBef>
              <a:spcAft>
                <a:spcPts val="0"/>
              </a:spcAft>
              <a:buSzPts val="1300"/>
              <a:buChar char="●"/>
            </a:pPr>
            <a:r>
              <a:rPr lang="id"/>
              <a:t>MQ135</a:t>
            </a:r>
            <a:endParaRPr/>
          </a:p>
        </p:txBody>
      </p:sp>
      <p:pic>
        <p:nvPicPr>
          <p:cNvPr id="250" name="Google Shape;250;p34"/>
          <p:cNvPicPr preferRelativeResize="0"/>
          <p:nvPr/>
        </p:nvPicPr>
        <p:blipFill rotWithShape="1">
          <a:blip r:embed="rId3">
            <a:alphaModFix/>
          </a:blip>
          <a:srcRect l="12144" t="18680" r="10504" b="18378"/>
          <a:stretch/>
        </p:blipFill>
        <p:spPr>
          <a:xfrm>
            <a:off x="2745725" y="1549825"/>
            <a:ext cx="2511825" cy="2043850"/>
          </a:xfrm>
          <a:prstGeom prst="rect">
            <a:avLst/>
          </a:prstGeom>
          <a:noFill/>
          <a:ln>
            <a:noFill/>
          </a:ln>
        </p:spPr>
      </p:pic>
      <p:pic>
        <p:nvPicPr>
          <p:cNvPr id="251" name="Google Shape;251;p34"/>
          <p:cNvPicPr preferRelativeResize="0"/>
          <p:nvPr/>
        </p:nvPicPr>
        <p:blipFill rotWithShape="1">
          <a:blip r:embed="rId4">
            <a:alphaModFix/>
          </a:blip>
          <a:srcRect l="9093" t="12172" r="12450" b="15242"/>
          <a:stretch/>
        </p:blipFill>
        <p:spPr>
          <a:xfrm>
            <a:off x="5128350" y="845600"/>
            <a:ext cx="1698125" cy="1570975"/>
          </a:xfrm>
          <a:prstGeom prst="rect">
            <a:avLst/>
          </a:prstGeom>
          <a:noFill/>
          <a:ln>
            <a:noFill/>
          </a:ln>
        </p:spPr>
      </p:pic>
      <p:pic>
        <p:nvPicPr>
          <p:cNvPr id="252" name="Google Shape;252;p34"/>
          <p:cNvPicPr preferRelativeResize="0"/>
          <p:nvPr/>
        </p:nvPicPr>
        <p:blipFill rotWithShape="1">
          <a:blip r:embed="rId5">
            <a:alphaModFix/>
          </a:blip>
          <a:srcRect l="25782" t="9077" r="28472" b="15779"/>
          <a:stretch/>
        </p:blipFill>
        <p:spPr>
          <a:xfrm>
            <a:off x="5373200" y="2820500"/>
            <a:ext cx="1323149" cy="1222650"/>
          </a:xfrm>
          <a:prstGeom prst="rect">
            <a:avLst/>
          </a:prstGeom>
          <a:noFill/>
          <a:ln>
            <a:noFill/>
          </a:ln>
        </p:spPr>
      </p:pic>
      <p:pic>
        <p:nvPicPr>
          <p:cNvPr id="253" name="Google Shape;253;p34"/>
          <p:cNvPicPr preferRelativeResize="0"/>
          <p:nvPr/>
        </p:nvPicPr>
        <p:blipFill rotWithShape="1">
          <a:blip r:embed="rId6">
            <a:alphaModFix/>
          </a:blip>
          <a:srcRect l="21760" t="22116" r="24562" b="23913"/>
          <a:stretch/>
        </p:blipFill>
        <p:spPr>
          <a:xfrm>
            <a:off x="7276530" y="1190275"/>
            <a:ext cx="1215970" cy="1222650"/>
          </a:xfrm>
          <a:prstGeom prst="rect">
            <a:avLst/>
          </a:prstGeom>
          <a:noFill/>
          <a:ln>
            <a:noFill/>
          </a:ln>
        </p:spPr>
      </p:pic>
      <p:pic>
        <p:nvPicPr>
          <p:cNvPr id="254" name="Google Shape;254;p34"/>
          <p:cNvPicPr preferRelativeResize="0"/>
          <p:nvPr/>
        </p:nvPicPr>
        <p:blipFill>
          <a:blip r:embed="rId7">
            <a:alphaModFix/>
          </a:blip>
          <a:stretch>
            <a:fillRect/>
          </a:stretch>
        </p:blipFill>
        <p:spPr>
          <a:xfrm>
            <a:off x="6894526" y="2510551"/>
            <a:ext cx="1698125" cy="1698125"/>
          </a:xfrm>
          <a:prstGeom prst="rect">
            <a:avLst/>
          </a:prstGeom>
          <a:noFill/>
          <a:ln>
            <a:noFill/>
          </a:ln>
        </p:spPr>
      </p:pic>
      <p:pic>
        <p:nvPicPr>
          <p:cNvPr id="255" name="Google Shape;255;p34"/>
          <p:cNvPicPr preferRelativeResize="0"/>
          <p:nvPr/>
        </p:nvPicPr>
        <p:blipFill rotWithShape="1">
          <a:blip r:embed="rId8">
            <a:alphaModFix/>
          </a:blip>
          <a:srcRect t="19735" b="27831"/>
          <a:stretch/>
        </p:blipFill>
        <p:spPr>
          <a:xfrm>
            <a:off x="5481800" y="4275925"/>
            <a:ext cx="1925775" cy="565475"/>
          </a:xfrm>
          <a:prstGeom prst="rect">
            <a:avLst/>
          </a:prstGeom>
          <a:noFill/>
          <a:ln>
            <a:noFill/>
          </a:ln>
        </p:spPr>
      </p:pic>
      <p:pic>
        <p:nvPicPr>
          <p:cNvPr id="256" name="Google Shape;256;p34"/>
          <p:cNvPicPr preferRelativeResize="0"/>
          <p:nvPr/>
        </p:nvPicPr>
        <p:blipFill>
          <a:blip r:embed="rId9">
            <a:alphaModFix/>
          </a:blip>
          <a:stretch>
            <a:fillRect/>
          </a:stretch>
        </p:blipFill>
        <p:spPr>
          <a:xfrm>
            <a:off x="7552575" y="4399500"/>
            <a:ext cx="1170625" cy="40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DESIGN DAN RENCANA</a:t>
            </a:r>
            <a:endParaRPr/>
          </a:p>
        </p:txBody>
      </p:sp>
      <p:pic>
        <p:nvPicPr>
          <p:cNvPr id="262" name="Google Shape;262;p35"/>
          <p:cNvPicPr preferRelativeResize="0"/>
          <p:nvPr/>
        </p:nvPicPr>
        <p:blipFill rotWithShape="1">
          <a:blip r:embed="rId3">
            <a:alphaModFix/>
          </a:blip>
          <a:srcRect t="19735" b="27831"/>
          <a:stretch/>
        </p:blipFill>
        <p:spPr>
          <a:xfrm>
            <a:off x="5481800" y="4275925"/>
            <a:ext cx="1925775" cy="565475"/>
          </a:xfrm>
          <a:prstGeom prst="rect">
            <a:avLst/>
          </a:prstGeom>
          <a:noFill/>
          <a:ln>
            <a:noFill/>
          </a:ln>
        </p:spPr>
      </p:pic>
      <p:pic>
        <p:nvPicPr>
          <p:cNvPr id="263" name="Google Shape;263;p35"/>
          <p:cNvPicPr preferRelativeResize="0"/>
          <p:nvPr/>
        </p:nvPicPr>
        <p:blipFill>
          <a:blip r:embed="rId4">
            <a:alphaModFix/>
          </a:blip>
          <a:stretch>
            <a:fillRect/>
          </a:stretch>
        </p:blipFill>
        <p:spPr>
          <a:xfrm>
            <a:off x="7552575" y="4399500"/>
            <a:ext cx="1170625" cy="4055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On-screen Show (16:9)</PresentationFormat>
  <Paragraphs>65</Paragraphs>
  <Slides>24</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Calibri</vt:lpstr>
      <vt:lpstr>Nunito</vt:lpstr>
      <vt:lpstr>Arial</vt:lpstr>
      <vt:lpstr>Simple Light</vt:lpstr>
      <vt:lpstr>Shift</vt:lpstr>
      <vt:lpstr>GARD </vt:lpstr>
      <vt:lpstr>KENAPA BIKIN GARD? </vt:lpstr>
      <vt:lpstr>Berita Pendukung</vt:lpstr>
      <vt:lpstr>Berita Pendukung</vt:lpstr>
      <vt:lpstr>FITUR</vt:lpstr>
      <vt:lpstr>PLATFORM DAN PERANGKAT</vt:lpstr>
      <vt:lpstr>PLATFROM</vt:lpstr>
      <vt:lpstr>PERANGKAT</vt:lpstr>
      <vt:lpstr>DESIGN DAN RENCANA</vt:lpstr>
      <vt:lpstr>Project Timeline</vt:lpstr>
      <vt:lpstr>Gambar Rangkaian </vt:lpstr>
      <vt:lpstr>DESIGN IMPLEMENTASI  </vt:lpstr>
      <vt:lpstr>TAMPILAN DASHBOARD BLINK</vt:lpstr>
      <vt:lpstr>TAMPILAN TELEGRAM</vt:lpstr>
      <vt:lpstr>DESIGN CASING</vt:lpstr>
      <vt:lpstr>DESIGN CASING</vt:lpstr>
      <vt:lpstr>PENGERJAAN</vt:lpstr>
      <vt:lpstr>PowerPoint Presentation</vt:lpstr>
      <vt:lpstr>Flowchart Alat</vt:lpstr>
      <vt:lpstr>flowchart koneksi ketelegram dan blynk </vt:lpstr>
      <vt:lpstr>KODE</vt:lpstr>
      <vt:lpstr>CARA KERJA ALAT</vt:lpstr>
      <vt:lpstr>DEMO ALAT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GARD </dc:title>
  <cp:lastModifiedBy>BIMA-PC</cp:lastModifiedBy>
  <cp:revision>1</cp:revision>
  <dcterms:modified xsi:type="dcterms:W3CDTF">2023-06-22T04:13:50Z</dcterms:modified>
</cp:coreProperties>
</file>